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9" r:id="rId3"/>
    <p:sldId id="257" r:id="rId4"/>
    <p:sldId id="260" r:id="rId5"/>
    <p:sldId id="261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79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08.02.25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08.02.25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08.02.25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1C4D27-9C79-494F-BB4E-FA7F4FF49C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3441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08.02.25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08.02.25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08.02.25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08.02.25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08.02.25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08.02.25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08.02.25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08.02.25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сб 08.02.25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5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gusary.kulichki.net/gusary/istoriya/taktika/images/perhush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ary.ru/~the-best-of-thebest/p106398566.htm" TargetMode="External"/><Relationship Id="rId3" Type="http://schemas.openxmlformats.org/officeDocument/2006/relationships/hyperlink" Target="http://nanotetechology.ucoz.ru/photo/3-0-3-3" TargetMode="External"/><Relationship Id="rId7" Type="http://schemas.openxmlformats.org/officeDocument/2006/relationships/hyperlink" Target="http://www.bg-znanie.ru/print.php?nid=927" TargetMode="External"/><Relationship Id="rId12" Type="http://schemas.openxmlformats.org/officeDocument/2006/relationships/hyperlink" Target="http://sex.ochek.ru/index.php?q=uggc://jjj.yvirvagrearg.eh/gntf/%25R4%25R5%25RQ%25R8%25S1+%25R4%25R0%25R2%25SO%25R4%25RR%25R2/" TargetMode="External"/><Relationship Id="rId2" Type="http://schemas.openxmlformats.org/officeDocument/2006/relationships/hyperlink" Target="http://lexandre.ya.ru/replies.xml?item_no=3962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tihi.ru/2008/11/27/4978" TargetMode="External"/><Relationship Id="rId11" Type="http://schemas.openxmlformats.org/officeDocument/2006/relationships/hyperlink" Target="http://www.diary.ru/~sacurada13/p157106540.htm" TargetMode="External"/><Relationship Id="rId5" Type="http://schemas.openxmlformats.org/officeDocument/2006/relationships/hyperlink" Target="http://www.ekburg.ru/news/2/11076/" TargetMode="External"/><Relationship Id="rId10" Type="http://schemas.openxmlformats.org/officeDocument/2006/relationships/hyperlink" Target="http://www.distedu.ru/mirror/_litera/www.bashedu.ru/konkurs/azamatov/warm/borodino.html" TargetMode="External"/><Relationship Id="rId4" Type="http://schemas.openxmlformats.org/officeDocument/2006/relationships/hyperlink" Target="http://chron.eduhmao.ru/img_9_5_1_2.html" TargetMode="External"/><Relationship Id="rId9" Type="http://schemas.openxmlformats.org/officeDocument/2006/relationships/hyperlink" Target="http://wpc.freeforums.org/post119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rpska.ru/articles/12015/kutuzov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owalker.narod.ru/oblast/o_borodino04bg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6408712" cy="2088232"/>
          </a:xfrm>
        </p:spPr>
        <p:txBody>
          <a:bodyPr>
            <a:normAutofit/>
          </a:bodyPr>
          <a:lstStyle/>
          <a:p>
            <a:r>
              <a:rPr lang="ru-RU" sz="5400" dirty="0"/>
              <a:t>День воинской славы России: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1988840"/>
            <a:ext cx="7283152" cy="4608512"/>
          </a:xfrm>
        </p:spPr>
        <p:txBody>
          <a:bodyPr/>
          <a:lstStyle/>
          <a:p>
            <a:r>
              <a:rPr lang="ru-RU" sz="5800" b="1" i="1" dirty="0"/>
              <a:t>Бородинское</a:t>
            </a:r>
            <a:br>
              <a:rPr lang="ru-RU" sz="5800" b="1" i="1" dirty="0"/>
            </a:br>
            <a:r>
              <a:rPr lang="ru-RU" sz="5800" b="1" i="1" dirty="0"/>
              <a:t>       сражение: </a:t>
            </a:r>
            <a:br>
              <a:rPr lang="ru-RU" sz="5800" b="1" i="1" dirty="0"/>
            </a:br>
            <a:r>
              <a:rPr lang="ru-RU" sz="5800" b="1" i="1" dirty="0"/>
              <a:t>             200 лет.</a:t>
            </a:r>
            <a:br>
              <a:rPr lang="ru-RU" sz="6000" b="1" i="1" dirty="0"/>
            </a:b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0514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Бой за </a:t>
            </a:r>
            <a:r>
              <a:rPr lang="ru-RU" spc="0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Шевардинский</a:t>
            </a:r>
            <a:r>
              <a:rPr lang="ru-RU" spc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редут.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556792"/>
            <a:ext cx="2514600" cy="4463008"/>
          </a:xfrm>
        </p:spPr>
        <p:txBody>
          <a:bodyPr>
            <a:normAutofit fontScale="92500"/>
          </a:bodyPr>
          <a:lstStyle/>
          <a:p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дня мы были в переделке.</a:t>
            </a:r>
          </a:p>
          <a:p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толку в этакой безделке?</a:t>
            </a:r>
          </a:p>
          <a:p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ждали третий день.</a:t>
            </a:r>
          </a:p>
          <a:p>
            <a:pPr algn="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</a:t>
            </a:r>
          </a:p>
          <a:p>
            <a:endParaRPr lang="ru-RU" dirty="0"/>
          </a:p>
        </p:txBody>
      </p:sp>
      <p:pic>
        <p:nvPicPr>
          <p:cNvPr id="22530" name="Picture 2" descr="C:\Старый комп\Инна-школа\Дни воинской славы\Отечественная война 1812года\Byyf\26876883_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5760640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188640"/>
            <a:ext cx="2514600" cy="86409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Бородинское сражение: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052736"/>
            <a:ext cx="2335088" cy="49670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рассвете 26 августа (7 сентября)  свыше 100 французских пушек открыли огонь по русским укреплениям. Наша оборона была укреплена новшествами: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Багратионовыми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флешами и редутами.</a:t>
            </a:r>
          </a:p>
        </p:txBody>
      </p:sp>
      <p:pic>
        <p:nvPicPr>
          <p:cNvPr id="24578" name="Picture 2" descr="C:\Старый комп\Инна-школа\Дни воинской славы\Отечественная война 1812года\Byyf\borodin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904656" cy="5472608"/>
          </a:xfrm>
          <a:prstGeom prst="rect">
            <a:avLst/>
          </a:prstGeom>
          <a:noFill/>
        </p:spPr>
      </p:pic>
      <p:pic>
        <p:nvPicPr>
          <p:cNvPr id="24579" name="Picture 3" descr="C:\Старый комп\Инна-школа\Дни воинской славы\Отечественная война 1812года\Byyf\borodino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6081464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335088" cy="883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Бородинское сражение: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340768"/>
            <a:ext cx="2514600" cy="5040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только небо засветилось, </a:t>
            </a:r>
          </a:p>
          <a:p>
            <a:pPr>
              <a:lnSpc>
                <a:spcPct val="100000"/>
              </a:lnSpc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шумно вдруг зашевелилось, </a:t>
            </a:r>
          </a:p>
          <a:p>
            <a:pPr>
              <a:lnSpc>
                <a:spcPct val="100000"/>
              </a:lnSpc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Сверкнул за строем строй.</a:t>
            </a:r>
          </a:p>
          <a:p>
            <a:pPr>
              <a:lnSpc>
                <a:spcPct val="100000"/>
              </a:lnSpc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Полковник наш рожден был хватом:</a:t>
            </a:r>
          </a:p>
          <a:p>
            <a:pPr>
              <a:lnSpc>
                <a:spcPct val="100000"/>
              </a:lnSpc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Слуга царю, отец солдатам…</a:t>
            </a:r>
          </a:p>
          <a:p>
            <a:pPr algn="r">
              <a:lnSpc>
                <a:spcPct val="100000"/>
              </a:lnSpc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</a:t>
            </a:r>
          </a:p>
          <a:p>
            <a:pPr>
              <a:lnSpc>
                <a:spcPct val="100000"/>
              </a:lnSpc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C:\Старый комп\Инна-школа\Дни воинской славы\Отечественная война 1812года\Byyf\borodin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904656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Главнокомандующие на Бородинском поле:</a:t>
            </a:r>
          </a:p>
        </p:txBody>
      </p:sp>
      <p:pic>
        <p:nvPicPr>
          <p:cNvPr id="30722" name="Picture 2" descr="C:\Старый комп\Инна-школа\Дни воинской славы\Отечественная война 1812года\Byyf\borodinsko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4059238" cy="3600400"/>
          </a:xfrm>
          <a:prstGeom prst="rect">
            <a:avLst/>
          </a:prstGeom>
          <a:noFill/>
        </p:spPr>
      </p:pic>
      <p:pic>
        <p:nvPicPr>
          <p:cNvPr id="30723" name="Picture 3" descr="C:\Старый комп\Инна-школа\Дни воинской славы\Отечественная война 1812года\199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4059238" cy="35926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522920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12" y="5229200"/>
            <a:ext cx="267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М.И.Кутузов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251520" y="476101"/>
            <a:ext cx="8892480" cy="6381750"/>
            <a:chOff x="816" y="381"/>
            <a:chExt cx="4800" cy="40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816" y="381"/>
              <a:ext cx="4800" cy="4020"/>
              <a:chOff x="816" y="381"/>
              <a:chExt cx="4800" cy="4020"/>
            </a:xfrm>
          </p:grpSpPr>
          <p:pic>
            <p:nvPicPr>
              <p:cNvPr id="38916" name="Picture 1028" descr="бородино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816" y="381"/>
                <a:ext cx="4800" cy="4020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</p:spPr>
          </p:pic>
          <p:sp>
            <p:nvSpPr>
              <p:cNvPr id="38917" name="Text Box 1029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800">
                    <a:latin typeface="Times New Roman" pitchFamily="18" charset="0"/>
                  </a:rPr>
                  <a:t>Шевардино</a:t>
                </a:r>
              </a:p>
            </p:txBody>
          </p:sp>
        </p:grpSp>
        <p:sp>
          <p:nvSpPr>
            <p:cNvPr id="38918" name="Text Box 1030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>
                  <a:latin typeface="Times New Roman" pitchFamily="18" charset="0"/>
                </a:rPr>
                <a:t>Бородино</a:t>
              </a:r>
            </a:p>
          </p:txBody>
        </p:sp>
        <p:sp>
          <p:nvSpPr>
            <p:cNvPr id="38919" name="Text Box 1031"/>
            <p:cNvSpPr txBox="1">
              <a:spLocks noChangeArrowheads="1"/>
            </p:cNvSpPr>
            <p:nvPr/>
          </p:nvSpPr>
          <p:spPr bwMode="auto">
            <a:xfrm>
              <a:off x="4656" y="2361"/>
              <a:ext cx="8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>
                  <a:latin typeface="Times New Roman" pitchFamily="18" charset="0"/>
                </a:rPr>
                <a:t>Татариново</a:t>
              </a:r>
            </a:p>
          </p:txBody>
        </p:sp>
      </p:grpSp>
      <p:sp>
        <p:nvSpPr>
          <p:cNvPr id="38920" name="Rectangle 103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7367736" cy="268560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Бородинская битва.</a:t>
            </a:r>
          </a:p>
        </p:txBody>
      </p:sp>
      <p:sp>
        <p:nvSpPr>
          <p:cNvPr id="38922" name="Rectangle 1034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Rectangle 1035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4" name="Rectangle 1036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5" name="Rectangle 1037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6" name="Rectangle 1038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7" name="Rectangle 1039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8" name="Rectangle 1040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9" name="Rectangle 1041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0" name="Rectangle 1042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1" name="Rectangle 1043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8932" name="Picture 1044" descr="cnvt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8933" name="Text Box 1045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Барклай де Толли</a:t>
            </a:r>
          </a:p>
        </p:txBody>
      </p:sp>
      <p:sp>
        <p:nvSpPr>
          <p:cNvPr id="38934" name="Text Box 1046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Багратион</a:t>
            </a:r>
          </a:p>
        </p:txBody>
      </p:sp>
      <p:grpSp>
        <p:nvGrpSpPr>
          <p:cNvPr id="4" name="Group 1047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38936" name="AutoShape 1048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7" name="Text Box 1049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Times New Roman" pitchFamily="18" charset="0"/>
                </a:rPr>
                <a:t>Батарея </a:t>
              </a:r>
            </a:p>
            <a:p>
              <a:pPr algn="ctr"/>
              <a:r>
                <a:rPr lang="ru-RU" sz="2000">
                  <a:latin typeface="Times New Roman" pitchFamily="18" charset="0"/>
                </a:rPr>
                <a:t>Раевского</a:t>
              </a:r>
            </a:p>
          </p:txBody>
        </p:sp>
      </p:grpSp>
      <p:grpSp>
        <p:nvGrpSpPr>
          <p:cNvPr id="5" name="Group 1050"/>
          <p:cNvGrpSpPr>
            <a:grpSpLocks/>
          </p:cNvGrpSpPr>
          <p:nvPr/>
        </p:nvGrpSpPr>
        <p:grpSpPr bwMode="auto">
          <a:xfrm>
            <a:off x="5029200" y="4078288"/>
            <a:ext cx="928688" cy="1870075"/>
            <a:chOff x="3168" y="1561"/>
            <a:chExt cx="585" cy="1178"/>
          </a:xfrm>
        </p:grpSpPr>
        <p:sp>
          <p:nvSpPr>
            <p:cNvPr id="38939" name="AutoShape 1051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0" name="Text Box 1052"/>
            <p:cNvSpPr txBox="1">
              <a:spLocks noChangeArrowheads="1"/>
            </p:cNvSpPr>
            <p:nvPr/>
          </p:nvSpPr>
          <p:spPr bwMode="auto">
            <a:xfrm rot="-5410919">
              <a:off x="2943" y="1929"/>
              <a:ext cx="11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Times New Roman" pitchFamily="18" charset="0"/>
                </a:rPr>
                <a:t>Багратионовы</a:t>
              </a:r>
            </a:p>
            <a:p>
              <a:pPr algn="ctr"/>
              <a:r>
                <a:rPr lang="ru-RU" sz="2000">
                  <a:latin typeface="Times New Roman" pitchFamily="18" charset="0"/>
                </a:rPr>
                <a:t>флеши</a:t>
              </a:r>
            </a:p>
          </p:txBody>
        </p:sp>
      </p:grpSp>
      <p:sp>
        <p:nvSpPr>
          <p:cNvPr id="38941" name="Rectangle 1053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2" name="Rectangle 1054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3" name="Text Box 1055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>
                <a:latin typeface="Times New Roman" pitchFamily="18" charset="0"/>
              </a:rPr>
              <a:t>Уваров</a:t>
            </a:r>
          </a:p>
          <a:p>
            <a:r>
              <a:rPr lang="ru-RU" sz="1800">
                <a:latin typeface="Times New Roman" pitchFamily="18" charset="0"/>
              </a:rPr>
              <a:t>Платов</a:t>
            </a:r>
          </a:p>
        </p:txBody>
      </p:sp>
      <p:pic>
        <p:nvPicPr>
          <p:cNvPr id="38944" name="Picture 1056" descr="cnvt1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6" name="Group 1060"/>
          <p:cNvGrpSpPr>
            <a:grpSpLocks/>
          </p:cNvGrpSpPr>
          <p:nvPr/>
        </p:nvGrpSpPr>
        <p:grpSpPr bwMode="auto">
          <a:xfrm>
            <a:off x="2590800" y="4724400"/>
            <a:ext cx="3505200" cy="1600200"/>
            <a:chOff x="1632" y="2976"/>
            <a:chExt cx="2208" cy="1008"/>
          </a:xfrm>
        </p:grpSpPr>
        <p:sp>
          <p:nvSpPr>
            <p:cNvPr id="38946" name="AutoShape 1058"/>
            <p:cNvSpPr>
              <a:spLocks noChangeArrowheads="1"/>
            </p:cNvSpPr>
            <p:nvPr/>
          </p:nvSpPr>
          <p:spPr bwMode="auto">
            <a:xfrm>
              <a:off x="2304" y="2976"/>
              <a:ext cx="816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7" name="AutoShape 1059"/>
            <p:cNvSpPr>
              <a:spLocks noChangeArrowheads="1"/>
            </p:cNvSpPr>
            <p:nvPr/>
          </p:nvSpPr>
          <p:spPr bwMode="auto">
            <a:xfrm>
              <a:off x="1632" y="3696"/>
              <a:ext cx="22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49" name="Rectangle 1061" descr="Фиолетовый узор"/>
          <p:cNvSpPr>
            <a:spLocks noChangeArrowheads="1"/>
          </p:cNvSpPr>
          <p:nvPr/>
        </p:nvSpPr>
        <p:spPr bwMode="auto">
          <a:xfrm>
            <a:off x="3810000" y="533400"/>
            <a:ext cx="5105400" cy="6858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В ходе сражения был смертельно ранен командующий 2-й армии П.Багратион</a:t>
            </a:r>
          </a:p>
        </p:txBody>
      </p:sp>
      <p:pic>
        <p:nvPicPr>
          <p:cNvPr id="38950" name="Picture 1062" descr="cnvt0"/>
          <p:cNvPicPr>
            <a:picLocks noChangeAspect="1" noChangeArrowheads="1"/>
          </p:cNvPicPr>
          <p:nvPr/>
        </p:nvPicPr>
        <p:blipFill>
          <a:blip r:embed="rId6" cstate="print">
            <a:lum bright="12000" contrast="12000"/>
          </a:blip>
          <a:srcRect/>
          <a:stretch>
            <a:fillRect/>
          </a:stretch>
        </p:blipFill>
        <p:spPr bwMode="auto">
          <a:xfrm>
            <a:off x="323528" y="1484784"/>
            <a:ext cx="8412088" cy="5373216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32656"/>
            <a:ext cx="2335088" cy="86409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Бородинское сражение.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340768"/>
            <a:ext cx="2514600" cy="5328592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ж был денек! Сквозь дым летучий</a:t>
            </a: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Французы двинулись как тучи,</a:t>
            </a: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все на наш редут.</a:t>
            </a: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Уланы с пестрыми значками,</a:t>
            </a: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Драгуны с конскими хвостами,</a:t>
            </a: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промелькнули пред нами,</a:t>
            </a: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побывали тут.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</a:t>
            </a:r>
          </a:p>
          <a:p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3" descr="C:\Старый комп\Инна-школа\Дни воинской славы\Отечественная война 1812года\Byyf\borodinskoe_srazhenie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832648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8" y="533400"/>
            <a:ext cx="8591872" cy="6126163"/>
            <a:chOff x="816" y="336"/>
            <a:chExt cx="4800" cy="385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336"/>
              <a:ext cx="4800" cy="3859"/>
              <a:chOff x="816" y="336"/>
              <a:chExt cx="4800" cy="3859"/>
            </a:xfrm>
          </p:grpSpPr>
          <p:pic>
            <p:nvPicPr>
              <p:cNvPr id="39940" name="Picture 4" descr="бородино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</p:spPr>
          </p:pic>
          <p:sp>
            <p:nvSpPr>
              <p:cNvPr id="39941" name="Text Box 5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800">
                    <a:latin typeface="Times New Roman" pitchFamily="18" charset="0"/>
                  </a:rPr>
                  <a:t>Шевардино</a:t>
                </a:r>
              </a:p>
            </p:txBody>
          </p:sp>
        </p:grp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>
                  <a:latin typeface="Times New Roman" pitchFamily="18" charset="0"/>
                </a:rPr>
                <a:t>Бородино</a:t>
              </a: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4656" y="2361"/>
              <a:ext cx="8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>
                  <a:latin typeface="Times New Roman" pitchFamily="18" charset="0"/>
                </a:rPr>
                <a:t>Татариново</a:t>
              </a:r>
            </a:p>
          </p:txBody>
        </p:sp>
      </p:grpSp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620000" cy="47667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</a:rPr>
              <a:t>Бородинская битва.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55" name="Picture 19" descr="cnvt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9956" name="Text Box 20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Барклай де Толли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Багратион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39959" name="AutoShape 23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0" name="Text Box 24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Times New Roman" pitchFamily="18" charset="0"/>
                </a:rPr>
                <a:t>Батарея </a:t>
              </a:r>
            </a:p>
            <a:p>
              <a:pPr algn="ctr"/>
              <a:r>
                <a:rPr lang="ru-RU" sz="2000">
                  <a:latin typeface="Times New Roman" pitchFamily="18" charset="0"/>
                </a:rPr>
                <a:t>Раевского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029200" y="4078288"/>
            <a:ext cx="928688" cy="1870075"/>
            <a:chOff x="3168" y="1561"/>
            <a:chExt cx="585" cy="1178"/>
          </a:xfrm>
        </p:grpSpPr>
        <p:sp>
          <p:nvSpPr>
            <p:cNvPr id="39962" name="AutoShape 26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 rot="-5410919">
              <a:off x="2943" y="1929"/>
              <a:ext cx="11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Times New Roman" pitchFamily="18" charset="0"/>
                </a:rPr>
                <a:t>Багратионовы</a:t>
              </a:r>
            </a:p>
            <a:p>
              <a:pPr algn="ctr"/>
              <a:r>
                <a:rPr lang="ru-RU" sz="2000">
                  <a:latin typeface="Times New Roman" pitchFamily="18" charset="0"/>
                </a:rPr>
                <a:t>флеши</a:t>
              </a:r>
            </a:p>
          </p:txBody>
        </p:sp>
      </p:grp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>
                <a:latin typeface="Times New Roman" pitchFamily="18" charset="0"/>
              </a:rPr>
              <a:t>Уваров</a:t>
            </a:r>
          </a:p>
          <a:p>
            <a:r>
              <a:rPr lang="ru-RU" sz="1800">
                <a:latin typeface="Times New Roman" pitchFamily="18" charset="0"/>
              </a:rPr>
              <a:t>Платов</a:t>
            </a:r>
          </a:p>
        </p:txBody>
      </p:sp>
      <p:pic>
        <p:nvPicPr>
          <p:cNvPr id="39967" name="Picture 31" descr="cnvt1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590800" y="4724400"/>
            <a:ext cx="3505200" cy="1600200"/>
            <a:chOff x="1632" y="2976"/>
            <a:chExt cx="2208" cy="1008"/>
          </a:xfrm>
        </p:grpSpPr>
        <p:sp>
          <p:nvSpPr>
            <p:cNvPr id="39969" name="AutoShape 33"/>
            <p:cNvSpPr>
              <a:spLocks noChangeArrowheads="1"/>
            </p:cNvSpPr>
            <p:nvPr/>
          </p:nvSpPr>
          <p:spPr bwMode="auto">
            <a:xfrm>
              <a:off x="2304" y="2976"/>
              <a:ext cx="816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0" name="AutoShape 34"/>
            <p:cNvSpPr>
              <a:spLocks noChangeArrowheads="1"/>
            </p:cNvSpPr>
            <p:nvPr/>
          </p:nvSpPr>
          <p:spPr bwMode="auto">
            <a:xfrm>
              <a:off x="1632" y="3696"/>
              <a:ext cx="22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971" name="Rectangle 35" descr="Фиолетовый узор"/>
          <p:cNvSpPr>
            <a:spLocks noChangeArrowheads="1"/>
          </p:cNvSpPr>
          <p:nvPr/>
        </p:nvSpPr>
        <p:spPr bwMode="auto">
          <a:xfrm>
            <a:off x="3505200" y="533400"/>
            <a:ext cx="5410200" cy="9906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Кутузов.что бы снять напряжение в центре послал в обход французов казаков атама-на Платова и драгун генерала Уварова.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505200" y="3048000"/>
            <a:ext cx="1524000" cy="1143000"/>
            <a:chOff x="2208" y="1920"/>
            <a:chExt cx="960" cy="720"/>
          </a:xfrm>
        </p:grpSpPr>
        <p:sp>
          <p:nvSpPr>
            <p:cNvPr id="39975" name="AutoShape 39"/>
            <p:cNvSpPr>
              <a:spLocks noChangeArrowheads="1"/>
            </p:cNvSpPr>
            <p:nvPr/>
          </p:nvSpPr>
          <p:spPr bwMode="auto">
            <a:xfrm>
              <a:off x="2592" y="1920"/>
              <a:ext cx="576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6" name="AutoShape 40"/>
            <p:cNvSpPr>
              <a:spLocks noChangeArrowheads="1"/>
            </p:cNvSpPr>
            <p:nvPr/>
          </p:nvSpPr>
          <p:spPr bwMode="auto">
            <a:xfrm>
              <a:off x="2208" y="2352"/>
              <a:ext cx="960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5334000" y="3352800"/>
            <a:ext cx="685800" cy="1828800"/>
            <a:chOff x="3360" y="2112"/>
            <a:chExt cx="432" cy="1152"/>
          </a:xfrm>
        </p:grpSpPr>
        <p:sp>
          <p:nvSpPr>
            <p:cNvPr id="39978" name="AutoShape 42"/>
            <p:cNvSpPr>
              <a:spLocks noChangeArrowheads="1"/>
            </p:cNvSpPr>
            <p:nvPr/>
          </p:nvSpPr>
          <p:spPr bwMode="auto">
            <a:xfrm flipH="1">
              <a:off x="3360" y="2112"/>
              <a:ext cx="384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9" name="AutoShape 43"/>
            <p:cNvSpPr>
              <a:spLocks noChangeArrowheads="1"/>
            </p:cNvSpPr>
            <p:nvPr/>
          </p:nvSpPr>
          <p:spPr bwMode="auto">
            <a:xfrm flipH="1">
              <a:off x="3408" y="3120"/>
              <a:ext cx="384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981" name="AutoShape 45"/>
          <p:cNvSpPr>
            <a:spLocks noChangeArrowheads="1"/>
          </p:cNvSpPr>
          <p:nvPr/>
        </p:nvSpPr>
        <p:spPr bwMode="auto">
          <a:xfrm flipH="1">
            <a:off x="2133600" y="1066800"/>
            <a:ext cx="5334000" cy="914400"/>
          </a:xfrm>
          <a:prstGeom prst="curvedDownArrow">
            <a:avLst>
              <a:gd name="adj1" fmla="val 49124"/>
              <a:gd name="adj2" fmla="val 165791"/>
              <a:gd name="adj3" fmla="val 33333"/>
            </a:avLst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82" name="Rectangle 46" descr="Фиолетовый узор"/>
          <p:cNvSpPr>
            <a:spLocks noChangeArrowheads="1"/>
          </p:cNvSpPr>
          <p:nvPr/>
        </p:nvSpPr>
        <p:spPr bwMode="auto">
          <a:xfrm>
            <a:off x="3505200" y="533400"/>
            <a:ext cx="5410200" cy="9906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Французы отбили рейд русских кавалеристов и в этот момент Наполеон двинул в бой свою Старую гвардию.</a:t>
            </a:r>
          </a:p>
        </p:txBody>
      </p:sp>
      <p:sp>
        <p:nvSpPr>
          <p:cNvPr id="39983" name="AutoShape 47"/>
          <p:cNvSpPr>
            <a:spLocks noChangeArrowheads="1"/>
          </p:cNvSpPr>
          <p:nvPr/>
        </p:nvSpPr>
        <p:spPr bwMode="auto">
          <a:xfrm rot="-705065">
            <a:off x="2819400" y="1981200"/>
            <a:ext cx="304800" cy="121920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84" name="AutoShape 48"/>
          <p:cNvSpPr>
            <a:spLocks noChangeArrowheads="1"/>
          </p:cNvSpPr>
          <p:nvPr/>
        </p:nvSpPr>
        <p:spPr bwMode="auto">
          <a:xfrm>
            <a:off x="3124200" y="1828800"/>
            <a:ext cx="3352800" cy="228600"/>
          </a:xfrm>
          <a:prstGeom prst="rightArrow">
            <a:avLst>
              <a:gd name="adj1" fmla="val 50000"/>
              <a:gd name="adj2" fmla="val 366667"/>
            </a:avLst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85" name="AutoShape 49"/>
          <p:cNvSpPr>
            <a:spLocks noChangeArrowheads="1"/>
          </p:cNvSpPr>
          <p:nvPr/>
        </p:nvSpPr>
        <p:spPr bwMode="auto">
          <a:xfrm>
            <a:off x="1828800" y="43434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3505200" y="533400"/>
            <a:ext cx="5410200" cy="99060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chemeClr val="bg1"/>
                </a:solidFill>
              </a:rPr>
              <a:t>На исходные позиции!</a:t>
            </a:r>
          </a:p>
        </p:txBody>
      </p:sp>
      <p:sp>
        <p:nvSpPr>
          <p:cNvPr id="39987" name="AutoShape 51"/>
          <p:cNvSpPr>
            <a:spLocks noChangeArrowheads="1"/>
          </p:cNvSpPr>
          <p:nvPr/>
        </p:nvSpPr>
        <p:spPr bwMode="auto">
          <a:xfrm flipH="1">
            <a:off x="1676400" y="3810000"/>
            <a:ext cx="2133600" cy="533400"/>
          </a:xfrm>
          <a:prstGeom prst="curvedDownArrow">
            <a:avLst>
              <a:gd name="adj1" fmla="val 39944"/>
              <a:gd name="adj2" fmla="val 119944"/>
              <a:gd name="adj3" fmla="val 33333"/>
            </a:avLst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1" grpId="0" animBg="1" autoUpdateAnimBg="0"/>
      <p:bldP spid="39981" grpId="0" animBg="1"/>
      <p:bldP spid="39982" grpId="0" animBg="1" autoUpdateAnimBg="0"/>
      <p:bldP spid="39983" grpId="0" animBg="1"/>
      <p:bldP spid="39984" grpId="0" animBg="1"/>
      <p:bldP spid="39985" grpId="0" animBg="1"/>
      <p:bldP spid="39986" grpId="0" animBg="1" autoUpdateAnimBg="0"/>
      <p:bldP spid="399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188640"/>
            <a:ext cx="2514600" cy="10081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Бородинское сражение.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68760"/>
            <a:ext cx="2514600" cy="558924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не видать таких сражений!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Носились знамена как тени,</a:t>
            </a: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дыму огонь блестел.</a:t>
            </a: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Звучал булат, картечь визжала, </a:t>
            </a: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Рука бойцов колоть устала,</a:t>
            </a: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ядрам пролетать мешала</a:t>
            </a: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 кровавых тел.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 Лермонтов</a:t>
            </a:r>
          </a:p>
        </p:txBody>
      </p:sp>
      <p:pic>
        <p:nvPicPr>
          <p:cNvPr id="27650" name="Picture 2" descr="C:\Старый комп\Инна-школа\Дни воинской славы\Отечественная война 1812года\Byyf\war-1812-y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5976664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0"/>
            <a:ext cx="2514600" cy="11247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Бородинское сражение.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124744"/>
            <a:ext cx="2514600" cy="5733256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Изведал враг в тот день немало,</a:t>
            </a:r>
          </a:p>
          <a:p>
            <a:r>
              <a:rPr lang="ru-RU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 русский бой удалый,</a:t>
            </a:r>
          </a:p>
          <a:p>
            <a:r>
              <a:rPr lang="ru-RU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рукопашный бой!..</a:t>
            </a:r>
          </a:p>
          <a:p>
            <a:r>
              <a:rPr lang="ru-RU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тряслась – как наши груди;</a:t>
            </a:r>
          </a:p>
          <a:p>
            <a:r>
              <a:rPr lang="ru-RU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Смешались в кучу кони, люди,</a:t>
            </a:r>
          </a:p>
          <a:p>
            <a:r>
              <a:rPr lang="ru-RU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залпы тысячи орудий</a:t>
            </a:r>
          </a:p>
          <a:p>
            <a:r>
              <a:rPr lang="ru-RU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Слились в протяжный вой…</a:t>
            </a:r>
          </a:p>
          <a:p>
            <a:pPr algn="r"/>
            <a:r>
              <a:rPr lang="ru-RU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</a:t>
            </a:r>
          </a:p>
          <a:p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Picture 3" descr="C:\Старый комп\Инна-школа\Дни воинской славы\Отечественная война 1812года\Byyf\ma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976664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188640"/>
            <a:ext cx="2514600" cy="13353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Бородинского сражения.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514600" cy="44196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были люди в наше время,</a:t>
            </a:r>
          </a:p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Могучее, лихое племя:</a:t>
            </a:r>
          </a:p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Богатыри – не вы.</a:t>
            </a:r>
          </a:p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Плохая им досталась доля:</a:t>
            </a:r>
          </a:p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Немногие вернулись с поля…</a:t>
            </a:r>
          </a:p>
          <a:p>
            <a:pPr algn="r"/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</a:t>
            </a:r>
          </a:p>
        </p:txBody>
      </p:sp>
      <p:pic>
        <p:nvPicPr>
          <p:cNvPr id="29698" name="Picture 2" descr="C:\Старый комп\Инна-школа\Дни воинской славы\Отечественная война 1812года\Byyf\4c89e72604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832648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nvt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486400" cy="547260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665912" y="908720"/>
            <a:ext cx="3401888" cy="5472608"/>
          </a:xfrm>
          <a:solidFill>
            <a:srgbClr val="CCFF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chemeClr val="bg1"/>
                </a:solidFill>
              </a:rPr>
              <a:t>12 июня 1812 года         армия Наполеона вторглась в Россию. 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bg1"/>
                </a:solidFill>
              </a:rPr>
              <a:t>600 тысячная «Великая армия» переправилась через реку Неман. 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bg1"/>
                </a:solidFill>
              </a:rPr>
              <a:t>3 русские армии начали отступать для воссоединения.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noFill/>
          <a:ln w="762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войны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2362200" cy="456510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Франция: 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тысяч человек, 50 генералов.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Россия: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 тысяч человек, 29 генералов.		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Осмотрев армию, М.И.Кутузов приказал отступать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260648"/>
            <a:ext cx="2182688" cy="126335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Потери в Бородинском сражении:</a:t>
            </a:r>
          </a:p>
        </p:txBody>
      </p:sp>
      <p:pic>
        <p:nvPicPr>
          <p:cNvPr id="31747" name="Picture 3" descr="C:\Старый комп\Инна-школа\Дни воинской славы\Отечественная война 1812года\battle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6248400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же выиграл Бородинское сражение?</a:t>
            </a:r>
          </a:p>
        </p:txBody>
      </p:sp>
      <p:pic>
        <p:nvPicPr>
          <p:cNvPr id="32770" name="Picture 2" descr="C:\Старый комп\Инна-школа\Дни воинской славы\Отечественная война 1812года\Byyf\bonapa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41" y="1052736"/>
            <a:ext cx="3534156" cy="4176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5" y="5157192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 пятидесяти сражений, мною данных, в битве под Москвой выказано наиболее доблести и одержан наименьший успех.»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</a:t>
            </a:r>
          </a:p>
        </p:txBody>
      </p:sp>
      <p:pic>
        <p:nvPicPr>
          <p:cNvPr id="32771" name="Picture 3" descr="C:\Старый комп\Инна-школа\Дни воинской славы\Отечественная война 1812года\Byyf\hm5_8_4_5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298" y="1052736"/>
            <a:ext cx="3971041" cy="41764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8024" y="5301208"/>
            <a:ext cx="396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«Французская армия расшиблась о русскую…»					   А.П.Ермолов.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1412776"/>
            <a:ext cx="3707904" cy="48245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Напрасно ждал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Наполеон,Последним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счастьем упоённый,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Москвы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коленопреклонённойС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ключами старого Кремля: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 не пошла Москва моя К нему с повинной головою.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праздник, не приемный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дар,Она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готовила пожар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Нетерпеливому герою.	          	А.С.Пушкин.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Ключи от города Наполеон не дождался. Ему стало ясно, что </a:t>
            </a:r>
            <a:r>
              <a:rPr lang="ru-RU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не взял Москву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это русские её оставили.</a:t>
            </a: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три дня Наполеон отдал Москву на разграбления своей армии. Сразу же начались пожары.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57200"/>
            <a:ext cx="3254896" cy="10668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сентября армия Наполеона подошла к Москве.</a:t>
            </a:r>
          </a:p>
        </p:txBody>
      </p:sp>
      <p:pic>
        <p:nvPicPr>
          <p:cNvPr id="33794" name="Picture 2" descr="C:\Старый комп\Инна-школа\Дни воинской славы\Отечественная война 1812года\Byyf\u-moskv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692015" cy="5715000"/>
          </a:xfrm>
          <a:prstGeom prst="rect">
            <a:avLst/>
          </a:prstGeom>
          <a:noFill/>
        </p:spPr>
      </p:pic>
      <p:pic>
        <p:nvPicPr>
          <p:cNvPr id="6" name="Рисунок 5" descr="0000g6q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22400"/>
            <a:ext cx="7620000" cy="5435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720"/>
            <a:ext cx="8353425" cy="588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Русская армия совершила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Тарутинский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маневр </a:t>
            </a:r>
            <a:r>
              <a:rPr lang="ru-RU" dirty="0"/>
              <a:t>и начала копить силы.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7"/>
            <a:ext cx="684076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 l="6982" t="3885" r="11272" b="9007"/>
          <a:stretch>
            <a:fillRect/>
          </a:stretch>
        </p:blipFill>
        <p:spPr bwMode="auto">
          <a:xfrm>
            <a:off x="1547664" y="3140968"/>
            <a:ext cx="5334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8"/>
          <p:cNvSpPr txBox="1">
            <a:spLocks noChangeArrowheads="1"/>
          </p:cNvSpPr>
          <p:nvPr/>
        </p:nvSpPr>
        <p:spPr bwMode="auto">
          <a:xfrm rot="862114">
            <a:off x="3260725" y="4148138"/>
            <a:ext cx="42465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Monotype Corsiva" pitchFamily="66" charset="0"/>
              </a:rPr>
              <a:t>« Князь Кутузов!  Я посылаю к Вам  своего генерала- адъютанта для переговоров о многих важных предметах. Я желал бы, чтобы Ваша Светлость верила тому, что он скажет.  За сим молю Бога, чтобы он сохранил Вас под своим священным и благим покровом. Наполеон».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6948264" y="1104421"/>
            <a:ext cx="2195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раз Наполеон из Москвы пытался начать переговоры о мире с Александром   Первым . Но безрезультатно.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530120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В.Верещагин. «Мир во что бы то ни стало.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238" y="115888"/>
            <a:ext cx="7315200" cy="720725"/>
          </a:xfr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война: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2051720" y="764704"/>
            <a:ext cx="59055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Денис Давыдов </a:t>
            </a:r>
            <a:r>
              <a:rPr lang="ru-RU" dirty="0">
                <a:solidFill>
                  <a:schemeClr val="bg1"/>
                </a:solidFill>
              </a:rPr>
              <a:t>– единственный поэт – партизан. Друг Пушкина. Взял в плен 2тысячный отряд французов. 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569913" y="1792288"/>
            <a:ext cx="7993062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Александр Фигнер </a:t>
            </a:r>
            <a:r>
              <a:rPr lang="ru-RU" dirty="0">
                <a:solidFill>
                  <a:schemeClr val="bg1"/>
                </a:solidFill>
              </a:rPr>
              <a:t>– разведчик, переодевался в французскую форму, проникал в неприятельский лагерь, собирал сведения. За его голову Наполеон объявил денежное вознаграждение.</a:t>
            </a:r>
          </a:p>
          <a:p>
            <a:r>
              <a:rPr lang="ru-RU" sz="2400" b="1" u="sng" dirty="0" err="1">
                <a:solidFill>
                  <a:schemeClr val="bg1"/>
                </a:solidFill>
              </a:rPr>
              <a:t>Сеславин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– </a:t>
            </a:r>
            <a:r>
              <a:rPr lang="ru-RU" dirty="0">
                <a:solidFill>
                  <a:schemeClr val="bg1"/>
                </a:solidFill>
              </a:rPr>
              <a:t>его отряд из 500 человек контролировал дорогу между Боровском о Москвой. Он был первым, кто добыл сведения о движении Наполеона после его выхода из Москвы</a:t>
            </a:r>
          </a:p>
          <a:p>
            <a:r>
              <a:rPr lang="ru-RU" sz="2400" b="1" u="sng" dirty="0">
                <a:solidFill>
                  <a:schemeClr val="bg1"/>
                </a:solidFill>
              </a:rPr>
              <a:t>Василиса Кожина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dirty="0">
                <a:solidFill>
                  <a:schemeClr val="bg1"/>
                </a:solidFill>
              </a:rPr>
              <a:t>крестьянка, староста деревни Смоленской губернии. На ее счету немало пленных французов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chemeClr val="bg1"/>
                </a:solidFill>
              </a:rPr>
              <a:t>Герасим Курин </a:t>
            </a:r>
            <a:r>
              <a:rPr lang="ru-RU" sz="2400" b="1" dirty="0">
                <a:solidFill>
                  <a:schemeClr val="bg1"/>
                </a:solidFill>
              </a:rPr>
              <a:t>– </a:t>
            </a:r>
            <a:r>
              <a:rPr lang="ru-RU" dirty="0">
                <a:solidFill>
                  <a:schemeClr val="bg1"/>
                </a:solidFill>
              </a:rPr>
              <a:t>крепостной, организовал отряд из 5,5</a:t>
            </a:r>
          </a:p>
          <a:p>
            <a:r>
              <a:rPr lang="ru-RU" dirty="0">
                <a:solidFill>
                  <a:schemeClr val="bg1"/>
                </a:solidFill>
              </a:rPr>
              <a:t>тысяч крестьян,  громил французов</a:t>
            </a:r>
          </a:p>
          <a:p>
            <a:r>
              <a:rPr lang="ru-RU" sz="2000" b="1" u="sng" dirty="0" err="1">
                <a:solidFill>
                  <a:schemeClr val="bg1"/>
                </a:solidFill>
              </a:rPr>
              <a:t>Ермолай</a:t>
            </a:r>
            <a:r>
              <a:rPr lang="ru-RU" sz="2000" b="1" u="sng" dirty="0">
                <a:solidFill>
                  <a:schemeClr val="bg1"/>
                </a:solidFill>
              </a:rPr>
              <a:t> Четвертаков </a:t>
            </a:r>
            <a:r>
              <a:rPr lang="ru-RU" b="1" dirty="0">
                <a:solidFill>
                  <a:schemeClr val="bg1"/>
                </a:solidFill>
              </a:rPr>
              <a:t>–  </a:t>
            </a:r>
            <a:r>
              <a:rPr lang="ru-RU" dirty="0">
                <a:solidFill>
                  <a:schemeClr val="bg1"/>
                </a:solidFill>
              </a:rPr>
              <a:t>солдат-драгун, организовал 4-тысячный отряд для борьбы с французов 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71500" y="5732463"/>
            <a:ext cx="8248650" cy="98266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В  народной войне  наполеоновская армия потеряла 30тыс.убитыми,ранеными,взятыми в плен. Неисчислимыми стали потери обозов, боеприпасов, складов.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38" y="404813"/>
            <a:ext cx="1057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Старый комп\Инна-школа\Дни воинской славы\Отечественная война 1812года\Byyf\w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6"/>
            <a:ext cx="4860032" cy="6165304"/>
          </a:xfrm>
          <a:prstGeom prst="rect">
            <a:avLst/>
          </a:prstGeom>
          <a:noFill/>
        </p:spPr>
      </p:pic>
      <p:pic>
        <p:nvPicPr>
          <p:cNvPr id="10" name="Picture 2" descr="Картинка 35 из 20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468052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/>
      <p:bldP spid="24580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20688"/>
            <a:ext cx="8229600" cy="56784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dirty="0"/>
              <a:t>		</a:t>
            </a:r>
            <a:r>
              <a:rPr lang="ru-RU" i="1" dirty="0"/>
              <a:t>«Завоеватели, вошедшие в Москву  2 сентября, спустя пять недель уже не составляли более войска. Это была толпа мародёров, обречённых на поражение»</a:t>
            </a:r>
            <a:r>
              <a:rPr lang="ru-RU" dirty="0"/>
              <a:t> - Л.Н.Толстой.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		Не случайно Наполеон в конце жизнь, на острове Святой Елены с горечью сказал: </a:t>
            </a:r>
            <a:r>
              <a:rPr lang="ru-RU" i="1" dirty="0"/>
              <a:t>«Я должен был умереть сразу же после вступления в Москву…»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7 октября 1812 года Наполеон вывел остатки своей голодной армии из Москвы, намереваясь отступать по не разорённой Калужской дороге.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		Бой под Малоярославцем заставил Наполеона повернуть на разорённую Смоленскую дорогу. Началось бегство неприятеля из Москвы.</a:t>
            </a:r>
          </a:p>
        </p:txBody>
      </p:sp>
      <p:pic>
        <p:nvPicPr>
          <p:cNvPr id="3" name="Picture 6" descr="БОЙ ПОД МАЛОЯРОСЛАВЦ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777162" cy="4645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36883" name="Rectangle 19" descr="Фиолетовый узор"/>
          <p:cNvSpPr>
            <a:spLocks noChangeArrowheads="1"/>
          </p:cNvSpPr>
          <p:nvPr/>
        </p:nvSpPr>
        <p:spPr bwMode="auto">
          <a:xfrm>
            <a:off x="2971800" y="76200"/>
            <a:ext cx="6096000" cy="1143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Узнав об отступлении французов из Москвы,Ку-тузов вывел русскую армию к Малоярославцу и преградил дорогу неприятелю.</a:t>
            </a:r>
          </a:p>
        </p:txBody>
      </p:sp>
      <p:sp>
        <p:nvSpPr>
          <p:cNvPr id="36867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76200"/>
            <a:ext cx="6096000" cy="1143000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В ходе разыгравшегося сражения город 7 раз пе-реходил из рук в руки.В результате французы повернули на Старую Смоленскую дорогу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239000" y="4267200"/>
            <a:ext cx="1293813" cy="396875"/>
            <a:chOff x="4560" y="2688"/>
            <a:chExt cx="815" cy="250"/>
          </a:xfrm>
        </p:grpSpPr>
        <p:sp>
          <p:nvSpPr>
            <p:cNvPr id="36871" name="AutoShape 7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4560" y="2688"/>
              <a:ext cx="8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FF0000"/>
                  </a:solidFill>
                  <a:latin typeface="Times New Roman" pitchFamily="18" charset="0"/>
                </a:rPr>
                <a:t>Тарутино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224588" y="3886200"/>
            <a:ext cx="2005012" cy="473075"/>
            <a:chOff x="3921" y="2448"/>
            <a:chExt cx="1263" cy="298"/>
          </a:xfrm>
        </p:grpSpPr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>
              <a:off x="4464" y="244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3921" y="2496"/>
              <a:ext cx="1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FF0000"/>
                  </a:solidFill>
                  <a:latin typeface="Times New Roman" pitchFamily="18" charset="0"/>
                </a:rPr>
                <a:t>Малоярославец</a:t>
              </a:r>
            </a:p>
          </p:txBody>
        </p:sp>
      </p:grpSp>
      <p:sp>
        <p:nvSpPr>
          <p:cNvPr id="36876" name="AutoShape 12"/>
          <p:cNvSpPr>
            <a:spLocks noChangeArrowheads="1"/>
          </p:cNvSpPr>
          <p:nvPr/>
        </p:nvSpPr>
        <p:spPr bwMode="auto">
          <a:xfrm rot="-1688103">
            <a:off x="7239000" y="37338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 rot="1326354">
            <a:off x="7010400" y="41148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 rot="2961772">
            <a:off x="6781800" y="36576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324600" y="3429000"/>
            <a:ext cx="685800" cy="685800"/>
            <a:chOff x="3984" y="2160"/>
            <a:chExt cx="432" cy="432"/>
          </a:xfrm>
        </p:grpSpPr>
        <p:sp>
          <p:nvSpPr>
            <p:cNvPr id="36886" name="AutoShape 22"/>
            <p:cNvSpPr>
              <a:spLocks noChangeArrowheads="1"/>
            </p:cNvSpPr>
            <p:nvPr/>
          </p:nvSpPr>
          <p:spPr bwMode="auto">
            <a:xfrm rot="-1354990">
              <a:off x="3984" y="2160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8" name="AutoShape 24"/>
            <p:cNvSpPr>
              <a:spLocks noChangeArrowheads="1"/>
            </p:cNvSpPr>
            <p:nvPr/>
          </p:nvSpPr>
          <p:spPr bwMode="auto">
            <a:xfrm rot="516186">
              <a:off x="4080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791200" y="3581400"/>
            <a:ext cx="609600" cy="533400"/>
            <a:chOff x="3648" y="2256"/>
            <a:chExt cx="384" cy="336"/>
          </a:xfrm>
        </p:grpSpPr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9" name="AutoShape 25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3048000" y="0"/>
            <a:ext cx="6096000" cy="137160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Раздетая, голодная, деморализованная армия Наполеона  отступала на Запад. Без боев она уменьшалась.</a:t>
            </a: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257800" y="3733800"/>
            <a:ext cx="609600" cy="533400"/>
            <a:chOff x="3648" y="2256"/>
            <a:chExt cx="384" cy="336"/>
          </a:xfrm>
        </p:grpSpPr>
        <p:sp>
          <p:nvSpPr>
            <p:cNvPr id="36894" name="AutoShape 30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5" name="AutoShape 31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572000" y="3886200"/>
            <a:ext cx="609600" cy="533400"/>
            <a:chOff x="3648" y="2256"/>
            <a:chExt cx="384" cy="336"/>
          </a:xfrm>
        </p:grpSpPr>
        <p:sp>
          <p:nvSpPr>
            <p:cNvPr id="36897" name="AutoShape 33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8" name="AutoShape 34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962400" y="4038600"/>
            <a:ext cx="609600" cy="533400"/>
            <a:chOff x="3648" y="2256"/>
            <a:chExt cx="384" cy="336"/>
          </a:xfrm>
        </p:grpSpPr>
        <p:sp>
          <p:nvSpPr>
            <p:cNvPr id="36900" name="AutoShape 36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1" name="AutoShape 37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581400" y="4267200"/>
            <a:ext cx="473075" cy="1600200"/>
            <a:chOff x="2256" y="2688"/>
            <a:chExt cx="298" cy="1008"/>
          </a:xfrm>
        </p:grpSpPr>
        <p:sp>
          <p:nvSpPr>
            <p:cNvPr id="36902" name="Text Box 38"/>
            <p:cNvSpPr txBox="1">
              <a:spLocks noChangeArrowheads="1"/>
            </p:cNvSpPr>
            <p:nvPr/>
          </p:nvSpPr>
          <p:spPr bwMode="auto">
            <a:xfrm rot="4642928">
              <a:off x="1974" y="3116"/>
              <a:ext cx="9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FF0000"/>
                  </a:solidFill>
                  <a:latin typeface="Times New Roman" pitchFamily="18" charset="0"/>
                </a:rPr>
                <a:t>р.Березина</a:t>
              </a:r>
            </a:p>
          </p:txBody>
        </p:sp>
        <p:sp>
          <p:nvSpPr>
            <p:cNvPr id="36903" name="AutoShape 39"/>
            <p:cNvSpPr>
              <a:spLocks noChangeArrowheads="1"/>
            </p:cNvSpPr>
            <p:nvPr/>
          </p:nvSpPr>
          <p:spPr bwMode="auto">
            <a:xfrm>
              <a:off x="2256" y="2688"/>
              <a:ext cx="240" cy="96"/>
            </a:xfrm>
            <a:prstGeom prst="flowChartPredefinedProcess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906" name="AutoShape 42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7" name="AutoShape 43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8" name="AutoShape 44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9" name="AutoShape 45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10" name="AutoShape 46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3" grpId="0" animBg="1" autoUpdateAnimBg="0"/>
      <p:bldP spid="36867" grpId="0" animBg="1" autoUpdateAnimBg="0"/>
      <p:bldP spid="36876" grpId="0" animBg="1"/>
      <p:bldP spid="36877" grpId="0" animBg="1"/>
      <p:bldP spid="36879" grpId="0" animBg="1"/>
      <p:bldP spid="36880" grpId="0" animBg="1"/>
      <p:bldP spid="36881" grpId="0" animBg="1"/>
      <p:bldP spid="36882" grpId="0" animBg="1"/>
      <p:bldP spid="36884" grpId="0" animBg="1"/>
      <p:bldP spid="36885" grpId="0" animBg="1"/>
      <p:bldP spid="36890" grpId="0" animBg="1" autoUpdateAnimBg="0"/>
      <p:bldP spid="36906" grpId="0" animBg="1"/>
      <p:bldP spid="36907" grpId="0" animBg="1"/>
      <p:bldP spid="36908" grpId="0" animBg="1"/>
      <p:bldP spid="36909" grpId="0" animBg="1"/>
      <p:bldP spid="369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Переправа через р. Березину: французы потеряли не менее 32 тысяч человек.</a:t>
            </a:r>
          </a:p>
        </p:txBody>
      </p:sp>
      <p:pic>
        <p:nvPicPr>
          <p:cNvPr id="76805" name="Picture 5" descr="ПЕРЕПРАВА ЧЕРЕЗ БЕРЕЗИ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8351837" cy="51165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758952" cy="79208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Отступление «великой армии»:</a:t>
            </a:r>
          </a:p>
        </p:txBody>
      </p:sp>
      <p:pic>
        <p:nvPicPr>
          <p:cNvPr id="35842" name="Picture 2" descr="C:\Старый комп\Инна-школа\Дни воинской славы\Отечественная война 1812года\Byyf\60c902e3dda88c944a9d67be4ab70001_jp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556760" cy="2865120"/>
          </a:xfrm>
          <a:prstGeom prst="rect">
            <a:avLst/>
          </a:prstGeom>
          <a:noFill/>
        </p:spPr>
      </p:pic>
      <p:pic>
        <p:nvPicPr>
          <p:cNvPr id="35843" name="Picture 3" descr="C:\Старый комп\Инна-школа\Дни воинской славы\Отечественная война 1812года\Byyf\66425308_napol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5112568" cy="4005064"/>
          </a:xfrm>
          <a:prstGeom prst="rect">
            <a:avLst/>
          </a:prstGeom>
          <a:noFill/>
        </p:spPr>
      </p:pic>
      <p:pic>
        <p:nvPicPr>
          <p:cNvPr id="35844" name="Picture 4" descr="C:\Старый комп\Инна-школа\Дни воинской славы\Отечественная война 1812года\Byyf\68350214_battl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9944" y="980728"/>
            <a:ext cx="4314056" cy="3615680"/>
          </a:xfrm>
          <a:prstGeom prst="rect">
            <a:avLst/>
          </a:prstGeom>
          <a:noFill/>
        </p:spPr>
      </p:pic>
      <p:pic>
        <p:nvPicPr>
          <p:cNvPr id="35845" name="Picture 5" descr="C:\Старый комп\Инна-школа\Дни воинской славы\Отечественная война 1812года\Byyf\arm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661160"/>
            <a:ext cx="7620000" cy="5196840"/>
          </a:xfrm>
          <a:prstGeom prst="rect">
            <a:avLst/>
          </a:prstGeom>
          <a:noFill/>
        </p:spPr>
      </p:pic>
      <p:pic>
        <p:nvPicPr>
          <p:cNvPr id="35846" name="Picture 6" descr="C:\Старый комп\Инна-школа\Дни воинской славы\Отечественная война 1812года\Byyf\soldi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80160"/>
            <a:ext cx="7620000" cy="5577840"/>
          </a:xfrm>
          <a:prstGeom prst="rect">
            <a:avLst/>
          </a:prstGeom>
          <a:noFill/>
        </p:spPr>
      </p:pic>
      <p:pic>
        <p:nvPicPr>
          <p:cNvPr id="35847" name="Picture 7" descr="C:\Старый комп\Инна-школа\Дни воинской славы\Отечественная война 1812года\Byyf\wint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2141220"/>
            <a:ext cx="7620000" cy="471678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ар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2000"/>
            <a:ext cx="8740080" cy="5968206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391991" y="76200"/>
            <a:ext cx="7620000" cy="609600"/>
          </a:xfrm>
          <a:noFill/>
          <a:ln w="762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войны.</a:t>
            </a:r>
          </a:p>
        </p:txBody>
      </p:sp>
      <p:sp>
        <p:nvSpPr>
          <p:cNvPr id="2560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685800"/>
            <a:ext cx="3886200" cy="1295400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Летом 1812 г. французская ар-мия численностью 600 000 человек сосредоточилась на территории Польши.</a:t>
            </a:r>
          </a:p>
        </p:txBody>
      </p: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2743200" y="1752600"/>
            <a:ext cx="1293813" cy="2692400"/>
            <a:chOff x="1776" y="2016"/>
            <a:chExt cx="815" cy="1696"/>
          </a:xfrm>
        </p:grpSpPr>
        <p:pic>
          <p:nvPicPr>
            <p:cNvPr id="25609" name="Picture 9" descr="француз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016"/>
              <a:ext cx="815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1860" y="3072"/>
              <a:ext cx="727" cy="64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</a:rPr>
                <a:t>Великая 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</a:rPr>
                <a:t>Армия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</a:rPr>
                <a:t>600 000</a:t>
              </a:r>
            </a:p>
          </p:txBody>
        </p:sp>
      </p:grpSp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4737100" y="2895600"/>
            <a:ext cx="3803650" cy="1828800"/>
            <a:chOff x="2984" y="1776"/>
            <a:chExt cx="2396" cy="1152"/>
          </a:xfrm>
        </p:grpSpPr>
        <p:grpSp>
          <p:nvGrpSpPr>
            <p:cNvPr id="25615" name="Group 15"/>
            <p:cNvGrpSpPr>
              <a:grpSpLocks/>
            </p:cNvGrpSpPr>
            <p:nvPr/>
          </p:nvGrpSpPr>
          <p:grpSpPr bwMode="auto">
            <a:xfrm>
              <a:off x="2984" y="1776"/>
              <a:ext cx="1666" cy="1152"/>
              <a:chOff x="3147" y="1680"/>
              <a:chExt cx="1666" cy="1152"/>
            </a:xfrm>
          </p:grpSpPr>
          <p:pic>
            <p:nvPicPr>
              <p:cNvPr id="25606" name="Picture 6" descr="русский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7" y="1680"/>
                <a:ext cx="693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14" name="Text Box 14"/>
              <p:cNvSpPr txBox="1">
                <a:spLocks noChangeArrowheads="1"/>
              </p:cNvSpPr>
              <p:nvPr/>
            </p:nvSpPr>
            <p:spPr bwMode="auto">
              <a:xfrm>
                <a:off x="3845" y="2174"/>
                <a:ext cx="968" cy="446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</a:rPr>
                  <a:t>II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itchFamily="18" charset="0"/>
                  </a:rPr>
                  <a:t>.Багратион</a:t>
                </a:r>
              </a:p>
              <a:p>
                <a:pPr algn="ctr"/>
                <a:r>
                  <a:rPr lang="ru-RU" sz="2000" dirty="0">
                    <a:solidFill>
                      <a:schemeClr val="bg1"/>
                    </a:solidFill>
                    <a:latin typeface="Times New Roman" pitchFamily="18" charset="0"/>
                  </a:rPr>
                  <a:t>49 000</a:t>
                </a:r>
              </a:p>
            </p:txBody>
          </p:sp>
        </p:grpSp>
        <p:pic>
          <p:nvPicPr>
            <p:cNvPr id="25618" name="Picture 18" descr="bagration"/>
            <p:cNvPicPr>
              <a:picLocks noChangeAspect="1" noChangeArrowheads="1"/>
            </p:cNvPicPr>
            <p:nvPr/>
          </p:nvPicPr>
          <p:blipFill>
            <a:blip r:embed="rId6" cstate="print">
              <a:lum bright="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112"/>
              <a:ext cx="676" cy="815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4343400" y="1600200"/>
            <a:ext cx="4579938" cy="1828800"/>
            <a:chOff x="2736" y="864"/>
            <a:chExt cx="2885" cy="1152"/>
          </a:xfrm>
        </p:grpSpPr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2736" y="864"/>
              <a:ext cx="2089" cy="1152"/>
              <a:chOff x="2763" y="864"/>
              <a:chExt cx="2089" cy="1152"/>
            </a:xfrm>
          </p:grpSpPr>
          <p:pic>
            <p:nvPicPr>
              <p:cNvPr id="25605" name="Picture 5" descr="русский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" y="864"/>
                <a:ext cx="693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12" name="Text Box 12"/>
              <p:cNvSpPr txBox="1">
                <a:spLocks noChangeArrowheads="1"/>
              </p:cNvSpPr>
              <p:nvPr/>
            </p:nvSpPr>
            <p:spPr bwMode="auto">
              <a:xfrm>
                <a:off x="3430" y="1344"/>
                <a:ext cx="1422" cy="44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</a:rPr>
                  <a:t>I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itchFamily="18" charset="0"/>
                  </a:rPr>
                  <a:t>.Барклай де Толли</a:t>
                </a:r>
              </a:p>
              <a:p>
                <a:pPr algn="ctr"/>
                <a:r>
                  <a:rPr lang="ru-RU" sz="2000" dirty="0">
                    <a:solidFill>
                      <a:schemeClr val="bg1"/>
                    </a:solidFill>
                    <a:latin typeface="Times New Roman" pitchFamily="18" charset="0"/>
                  </a:rPr>
                  <a:t>110 000</a:t>
                </a:r>
              </a:p>
            </p:txBody>
          </p:sp>
        </p:grpSp>
        <p:pic>
          <p:nvPicPr>
            <p:cNvPr id="25620" name="Picture 20" descr="barkl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152"/>
              <a:ext cx="677" cy="816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3" name="Group 23"/>
          <p:cNvGrpSpPr>
            <a:grpSpLocks/>
          </p:cNvGrpSpPr>
          <p:nvPr/>
        </p:nvGrpSpPr>
        <p:grpSpPr bwMode="auto">
          <a:xfrm>
            <a:off x="5257800" y="4343400"/>
            <a:ext cx="3665538" cy="1828800"/>
            <a:chOff x="3312" y="2688"/>
            <a:chExt cx="2309" cy="1152"/>
          </a:xfrm>
        </p:grpSpPr>
        <p:pic>
          <p:nvPicPr>
            <p:cNvPr id="25607" name="Picture 7" descr="русский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688"/>
              <a:ext cx="693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3892" y="3182"/>
              <a:ext cx="965" cy="44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</a:rPr>
                <a:t>III</a:t>
              </a: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  <a:r>
                <a:rPr lang="ru-RU" sz="2000" dirty="0" err="1">
                  <a:solidFill>
                    <a:schemeClr val="bg1"/>
                  </a:solidFill>
                  <a:latin typeface="Times New Roman" pitchFamily="18" charset="0"/>
                </a:rPr>
                <a:t>Тормасов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</a:rPr>
                <a:t>45 000</a:t>
              </a:r>
            </a:p>
          </p:txBody>
        </p:sp>
        <p:pic>
          <p:nvPicPr>
            <p:cNvPr id="25622" name="Picture 22" descr="tormasov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976"/>
              <a:ext cx="677" cy="816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24" name="Rectangle 24" descr="Фиолетовый узор"/>
          <p:cNvSpPr>
            <a:spLocks noChangeArrowheads="1"/>
          </p:cNvSpPr>
          <p:nvPr/>
        </p:nvSpPr>
        <p:spPr bwMode="auto">
          <a:xfrm>
            <a:off x="5029200" y="685800"/>
            <a:ext cx="3886200" cy="1295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Наполеон рассчитывал в при-граничном сражении раз-бить противника и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</a:rPr>
              <a:t>продик-товать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 условия мира.</a:t>
            </a: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4671219" y="762000"/>
            <a:ext cx="3886200" cy="129540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chemeClr val="bg1"/>
                </a:solidFill>
              </a:rPr>
              <a:t>1-я А. Барклай де Толли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chemeClr val="bg1"/>
                </a:solidFill>
              </a:rPr>
              <a:t>2-я А. – Багратион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chemeClr val="bg1"/>
                </a:solidFill>
              </a:rPr>
              <a:t>3-я А. - </a:t>
            </a:r>
            <a:r>
              <a:rPr lang="ru-RU" sz="2000" dirty="0" err="1">
                <a:solidFill>
                  <a:schemeClr val="bg1"/>
                </a:solidFill>
              </a:rPr>
              <a:t>Тормасов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  <p:bldP spid="25624" grpId="0" animBg="1" autoUpdateAnimBg="0"/>
      <p:bldP spid="2562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548680"/>
            <a:ext cx="1984248" cy="4785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717341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армия» была разбита. </a:t>
            </a:r>
            <a:br>
              <a:rPr lang="ru-R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декабря Наполеон бросил её и уехал в Париж.</a:t>
            </a:r>
            <a:br>
              <a:rPr lang="ru-R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середина декабря 1812 года всего </a:t>
            </a:r>
            <a:r>
              <a:rPr lang="ru-RU" sz="31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тысячная армия Наполеона </a:t>
            </a:r>
            <a:r>
              <a:rPr lang="ru-R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изгнана из России.</a:t>
            </a:r>
            <a:br>
              <a:rPr lang="ru-RU" sz="31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«Война окончилась за полным </a:t>
            </a:r>
            <a:r>
              <a:rPr lang="ru-RU" sz="31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истореблением</a:t>
            </a:r>
            <a:r>
              <a:rPr lang="ru-RU" sz="3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неприятеля» – М.Кутузов.</a:t>
            </a:r>
            <a:br>
              <a:rPr lang="ru-RU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6866" name="Picture 2" descr="C:\Старый комп\Инна-школа\Дни воинской славы\Отечественная война 1812года\Byyf\ata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416623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всегда будут помнить подвиг народа и армии в 1812году:</a:t>
            </a:r>
          </a:p>
        </p:txBody>
      </p:sp>
      <p:pic>
        <p:nvPicPr>
          <p:cNvPr id="37890" name="Picture 2" descr="C:\Старый комп\Инна-школа\Дни воинской славы\Отечественная война 1812года\Byyf\340598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059238" cy="2288959"/>
          </a:xfrm>
          <a:prstGeom prst="rect">
            <a:avLst/>
          </a:prstGeom>
          <a:noFill/>
        </p:spPr>
      </p:pic>
      <p:pic>
        <p:nvPicPr>
          <p:cNvPr id="37891" name="Picture 3" descr="C:\Старый комп\Инна-школа\Дни воинской славы\Отечественная война 1812года\Byyf\a0a9703f3caf18d9d148b63aa09915fc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4549140" cy="1752600"/>
          </a:xfrm>
          <a:prstGeom prst="rect">
            <a:avLst/>
          </a:prstGeom>
          <a:noFill/>
        </p:spPr>
      </p:pic>
      <p:pic>
        <p:nvPicPr>
          <p:cNvPr id="37892" name="Picture 4" descr="C:\Старый комп\Инна-школа\Дни воинской славы\Отечественная война 1812года\Byyf\1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6518" y="1524000"/>
            <a:ext cx="3342602" cy="4572000"/>
          </a:xfrm>
          <a:prstGeom prst="rect">
            <a:avLst/>
          </a:prstGeom>
          <a:noFill/>
        </p:spPr>
      </p:pic>
      <p:pic>
        <p:nvPicPr>
          <p:cNvPr id="37893" name="Picture 5" descr="C:\Старый комп\Инна-школа\Дни воинской славы\Отечественная война 1812года\Byyf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636912"/>
            <a:ext cx="3081810" cy="4032448"/>
          </a:xfrm>
          <a:prstGeom prst="rect">
            <a:avLst/>
          </a:prstGeom>
          <a:noFill/>
        </p:spPr>
      </p:pic>
      <p:pic>
        <p:nvPicPr>
          <p:cNvPr id="37894" name="Picture 6" descr="C:\Старый комп\Инна-школа\Дни воинской славы\Отечественная война 1812года\Byyf\repphoto_11212_39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358900"/>
            <a:ext cx="8255000" cy="54991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всегда будут помнить подвиг народа и армии в 1812году:</a:t>
            </a:r>
            <a:endParaRPr lang="ru-RU" dirty="0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8062664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700808"/>
            <a:ext cx="784664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u="sng" dirty="0">
                <a:solidFill>
                  <a:schemeClr val="bg1"/>
                </a:solidFill>
              </a:rPr>
              <a:t>Писатели: </a:t>
            </a:r>
            <a:r>
              <a:rPr lang="ru-RU" sz="2800" b="1" dirty="0">
                <a:solidFill>
                  <a:schemeClr val="bg1"/>
                </a:solidFill>
              </a:rPr>
              <a:t>В.А.Жуковский</a:t>
            </a:r>
            <a:r>
              <a:rPr lang="ru-RU" sz="2800" dirty="0">
                <a:solidFill>
                  <a:schemeClr val="bg1"/>
                </a:solidFill>
              </a:rPr>
              <a:t> участвовал в Бородинском сражении, написал «Бородинская годовщина».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П.А.Вяземский – </a:t>
            </a:r>
            <a:r>
              <a:rPr lang="ru-RU" sz="2800" dirty="0">
                <a:solidFill>
                  <a:schemeClr val="bg1"/>
                </a:solidFill>
              </a:rPr>
              <a:t>«Воспоминания о 1812 годе»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А.С. Пушкин  </a:t>
            </a:r>
            <a:r>
              <a:rPr lang="ru-RU" sz="2800" dirty="0">
                <a:solidFill>
                  <a:schemeClr val="bg1"/>
                </a:solidFill>
              </a:rPr>
              <a:t>« Наполеон», «Перед гробницею святой…», роман «Рославлев».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М.Ю.Лермонтов «</a:t>
            </a:r>
            <a:r>
              <a:rPr lang="ru-RU" sz="2800" dirty="0">
                <a:solidFill>
                  <a:schemeClr val="bg1"/>
                </a:solidFill>
              </a:rPr>
              <a:t>Бородино».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Л.Н.Толстой </a:t>
            </a:r>
            <a:r>
              <a:rPr lang="ru-RU" sz="2800" dirty="0">
                <a:solidFill>
                  <a:schemeClr val="bg1"/>
                </a:solidFill>
              </a:rPr>
              <a:t>«Война и мир».</a:t>
            </a:r>
          </a:p>
          <a:p>
            <a:r>
              <a:rPr lang="ru-RU" sz="2800" b="1" u="sng" dirty="0">
                <a:solidFill>
                  <a:schemeClr val="bg1"/>
                </a:solidFill>
              </a:rPr>
              <a:t>Воспоминания: </a:t>
            </a:r>
            <a:r>
              <a:rPr lang="ru-RU" sz="2800" dirty="0">
                <a:solidFill>
                  <a:schemeClr val="bg1"/>
                </a:solidFill>
              </a:rPr>
              <a:t>«Записки </a:t>
            </a:r>
            <a:r>
              <a:rPr lang="ru-RU" sz="2800" dirty="0" err="1">
                <a:solidFill>
                  <a:schemeClr val="bg1"/>
                </a:solidFill>
              </a:rPr>
              <a:t>кавалерист-девицы</a:t>
            </a:r>
            <a:r>
              <a:rPr lang="ru-RU" sz="2800" dirty="0">
                <a:solidFill>
                  <a:schemeClr val="bg1"/>
                </a:solidFill>
              </a:rPr>
              <a:t> Н.Дуровой»</a:t>
            </a:r>
            <a:endParaRPr lang="ru-RU" sz="2800" b="1" u="sng" dirty="0">
              <a:solidFill>
                <a:schemeClr val="bg1"/>
              </a:solidFill>
            </a:endParaRPr>
          </a:p>
          <a:p>
            <a:r>
              <a:rPr lang="ru-RU" sz="2800" b="1" u="sng" dirty="0">
                <a:solidFill>
                  <a:schemeClr val="bg1"/>
                </a:solidFill>
              </a:rPr>
              <a:t>Композиторы: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А.Алябьев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Д.Бортнянский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К.Кавос</a:t>
            </a:r>
            <a:r>
              <a:rPr lang="ru-RU" sz="2800" b="1" dirty="0">
                <a:solidFill>
                  <a:schemeClr val="bg1"/>
                </a:solidFill>
              </a:rPr>
              <a:t> , М.Глинка, П.Чайковский «1812», С.Прокофьев «Война и мир», Т.Хренников «Гусарская баллада».</a:t>
            </a:r>
          </a:p>
          <a:p>
            <a:r>
              <a:rPr lang="ru-RU" sz="2800" b="1" u="sng" dirty="0">
                <a:solidFill>
                  <a:schemeClr val="bg1"/>
                </a:solidFill>
              </a:rPr>
              <a:t>Художники: </a:t>
            </a:r>
            <a:r>
              <a:rPr lang="ru-RU" sz="2800" b="1" dirty="0" err="1">
                <a:solidFill>
                  <a:schemeClr val="bg1"/>
                </a:solidFill>
              </a:rPr>
              <a:t>Д.Доу</a:t>
            </a:r>
            <a:r>
              <a:rPr lang="ru-RU" sz="2800" b="1" dirty="0">
                <a:solidFill>
                  <a:schemeClr val="bg1"/>
                </a:solidFill>
              </a:rPr>
              <a:t> – в 1819-1829 гг. написал портреты участников войны, которые разместили в Военной галерее Зимнего дворца.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В.Верещагин  - серия из 20 картин  «1812».</a:t>
            </a:r>
          </a:p>
          <a:p>
            <a:r>
              <a:rPr lang="ru-RU" sz="2800" b="1" dirty="0" err="1">
                <a:solidFill>
                  <a:schemeClr val="bg1"/>
                </a:solidFill>
              </a:rPr>
              <a:t>Ф.А.Рубо</a:t>
            </a:r>
            <a:r>
              <a:rPr lang="ru-RU" sz="2800" b="1" dirty="0">
                <a:solidFill>
                  <a:schemeClr val="bg1"/>
                </a:solidFill>
              </a:rPr>
              <a:t> «Панорама Бородинская битва»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980728"/>
            <a:ext cx="7558608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>
                <a:solidFill>
                  <a:schemeClr val="bg1"/>
                </a:solidFill>
              </a:rPr>
              <a:t>Слова П.И.Багратиона, сказанные на Бородинском сражении:</a:t>
            </a:r>
          </a:p>
          <a:p>
            <a:pPr>
              <a:buNone/>
            </a:pPr>
            <a:r>
              <a:rPr lang="ru-RU" sz="3000" dirty="0">
                <a:solidFill>
                  <a:schemeClr val="bg1"/>
                </a:solidFill>
              </a:rPr>
              <a:t>« В сей день… войско русское показало совершенную неустрашимость и неслыханную храбрость от генерала до солдата. Неприятель видел и узнал, что русские воины, горящие истинною к Отечеству </a:t>
            </a:r>
            <a:r>
              <a:rPr lang="ru-RU" sz="3000" dirty="0" err="1">
                <a:solidFill>
                  <a:schemeClr val="bg1"/>
                </a:solidFill>
              </a:rPr>
              <a:t>любовию</a:t>
            </a:r>
            <a:r>
              <a:rPr lang="ru-RU" sz="3000" dirty="0">
                <a:solidFill>
                  <a:schemeClr val="bg1"/>
                </a:solidFill>
              </a:rPr>
              <a:t>, бесстрашно все готовы пролить кровь, защищая Отечество. День сей пребудет и в предбудущие времена знаменит редким героизмом русских воинов.»</a:t>
            </a:r>
          </a:p>
          <a:p>
            <a:pPr>
              <a:buNone/>
            </a:pPr>
            <a:r>
              <a:rPr lang="ru-RU" dirty="0"/>
              <a:t>	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748464" cy="2376264"/>
          </a:xfrm>
        </p:spPr>
        <p:txBody>
          <a:bodyPr>
            <a:noAutofit/>
          </a:bodyPr>
          <a:lstStyle/>
          <a:p>
            <a:r>
              <a:rPr lang="ru-RU" sz="8000" dirty="0"/>
              <a:t>Спасибо за</a:t>
            </a:r>
            <a:br>
              <a:rPr lang="ru-RU" sz="8000" dirty="0"/>
            </a:br>
            <a:r>
              <a:rPr lang="ru-RU" sz="8000" dirty="0"/>
              <a:t>             внимание!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627784" y="5661248"/>
            <a:ext cx="3810000" cy="15436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20867064" flipV="1">
            <a:off x="5088364" y="6048899"/>
            <a:ext cx="3810000" cy="45719"/>
          </a:xfrm>
        </p:spPr>
        <p:txBody>
          <a:bodyPr>
            <a:normAutofit fontScale="25000" lnSpcReduction="20000"/>
          </a:bodyPr>
          <a:lstStyle/>
          <a:p>
            <a:endParaRPr lang="ru-RU" sz="4400" dirty="0"/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68760"/>
          </a:xfrm>
        </p:spPr>
        <p:txBody>
          <a:bodyPr>
            <a:normAutofit/>
          </a:bodyPr>
          <a:lstStyle/>
          <a:p>
            <a:r>
              <a:rPr lang="ru-RU" dirty="0"/>
              <a:t>Список источников: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15616" y="6597352"/>
            <a:ext cx="3810000" cy="45719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340768"/>
            <a:ext cx="7630616" cy="5256584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2"/>
              </a:rPr>
              <a:t>http://lexandre.ya.ru/replies.xml?item_no=3962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3"/>
              </a:rPr>
              <a:t>http://nanotetechology.ucoz.ru/photo/3-0-3-3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4"/>
              </a:rPr>
              <a:t>http://chron.eduhmao.ru/img_9_5_1_2.html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5"/>
              </a:rPr>
              <a:t>http://www.ekburg.ru/news/2/11076/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6"/>
              </a:rPr>
              <a:t>http://www.stihi.ru/2008/11/27/4978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7"/>
              </a:rPr>
              <a:t>http://www.bg-znanie.ru/print.php?nid=927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8"/>
              </a:rPr>
              <a:t>http://www.diary.ru/~the-best-of-thebest/p106398566.htm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9"/>
              </a:rPr>
              <a:t>http://wpc.freeforums.org/post1192.html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10"/>
              </a:rPr>
              <a:t>http://www.distedu.ru/mirror/_litera/www.bashedu.ru/konkurs/azamatov/warm/borodino.html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11"/>
              </a:rPr>
              <a:t>http://www.diary.ru/~sacurada13/p157106540.htm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  <a:hlinkClick r:id="rId12"/>
              </a:rPr>
              <a:t>http://</a:t>
            </a:r>
            <a:r>
              <a:rPr lang="en-US" sz="3200" dirty="0">
                <a:solidFill>
                  <a:srgbClr val="7030A0"/>
                </a:solidFill>
              </a:rPr>
              <a:t>wikipedia.ru/</a:t>
            </a:r>
            <a:endParaRPr lang="ru-RU" sz="3200" dirty="0">
              <a:solidFill>
                <a:srgbClr val="7030A0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Россия. Автобиография. Москва, Эсксо,2009.</a:t>
            </a: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Д.Бантыш</a:t>
            </a:r>
            <a:r>
              <a:rPr lang="ru-RU" sz="3200" dirty="0">
                <a:solidFill>
                  <a:schemeClr val="bg1"/>
                </a:solidFill>
              </a:rPr>
              <a:t>- Каменский. Российские генералиссимусы и генерал- фельдмаршалы. Москва, Эксмо,2008</a:t>
            </a:r>
          </a:p>
          <a:p>
            <a:r>
              <a:rPr lang="ru-RU" sz="3200" dirty="0">
                <a:solidFill>
                  <a:schemeClr val="bg1"/>
                </a:solidFill>
              </a:rPr>
              <a:t>В. Пикуль. Исторические миниатюры, Москва,1988.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Бородино. 1812, Москва, Мысль, 1989.</a:t>
            </a:r>
          </a:p>
          <a:p>
            <a:r>
              <a:rPr lang="ru-RU" sz="3200" dirty="0" err="1">
                <a:solidFill>
                  <a:schemeClr val="bg1"/>
                </a:solidFill>
              </a:rPr>
              <a:t>М.Ю.Лермонотов</a:t>
            </a:r>
            <a:r>
              <a:rPr lang="ru-RU" sz="3200" dirty="0">
                <a:solidFill>
                  <a:schemeClr val="bg1"/>
                </a:solidFill>
              </a:rPr>
              <a:t>  Бородино – м., 2009.</a:t>
            </a:r>
          </a:p>
          <a:p>
            <a:r>
              <a:rPr lang="ru-RU" sz="3200" dirty="0">
                <a:solidFill>
                  <a:schemeClr val="bg1"/>
                </a:solidFill>
              </a:rPr>
              <a:t>А.С.Пушкин Стихотворения, поэмы. М., 1997.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гесс смоленс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05400" cy="31464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53808" y="980728"/>
            <a:ext cx="2413992" cy="5724872"/>
          </a:xfrm>
          <a:solidFill>
            <a:srgbClr val="CCFF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ru-RU" sz="2800" dirty="0">
                <a:solidFill>
                  <a:schemeClr val="bg1"/>
                </a:solidFill>
                <a:latin typeface="Arial" charset="0"/>
                <a:cs typeface="Arial" charset="0"/>
              </a:rPr>
              <a:t>2-6 августа 1812г.  русские армии подошли к г. Смоленску. Но не успели соединиться. Наполеон бросил лучшие силы на штурм города Смоленска, приказал его сжечь, но отряд </a:t>
            </a:r>
            <a:r>
              <a:rPr lang="ru-RU" sz="2800" dirty="0" err="1">
                <a:solidFill>
                  <a:schemeClr val="bg1"/>
                </a:solidFill>
                <a:latin typeface="Arial" charset="0"/>
                <a:cs typeface="Arial" charset="0"/>
              </a:rPr>
              <a:t>Неверовскаго</a:t>
            </a:r>
            <a:r>
              <a:rPr lang="ru-RU" sz="2800" dirty="0">
                <a:solidFill>
                  <a:schemeClr val="bg1"/>
                </a:solidFill>
                <a:latin typeface="Arial" charset="0"/>
                <a:cs typeface="Arial" charset="0"/>
              </a:rPr>
              <a:t> не позволил взять город до воссоединения русских армий. </a:t>
            </a:r>
          </a:p>
          <a:p>
            <a:pPr>
              <a:buFontTx/>
              <a:buNone/>
            </a:pPr>
            <a:r>
              <a:rPr lang="ru-RU" sz="2800" dirty="0">
                <a:solidFill>
                  <a:schemeClr val="bg1"/>
                </a:solidFill>
                <a:latin typeface="Arial" charset="0"/>
                <a:cs typeface="Arial" charset="0"/>
              </a:rPr>
              <a:t>6 августа 1812г.  Русские отступили от Смоленска.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noFill/>
          <a:ln w="762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Смоленское сражение.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3528" y="5706282"/>
            <a:ext cx="1732204" cy="1015663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Сраж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ние под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Смоленском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5 августа.</a:t>
            </a:r>
          </a:p>
        </p:txBody>
      </p:sp>
      <p:pic>
        <p:nvPicPr>
          <p:cNvPr id="1026" name="Picture 2" descr="D:\Отечественная война 1812года\battle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8633"/>
            <a:ext cx="6474296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а 5 из 157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214" y="142875"/>
            <a:ext cx="513397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3189" y="3321844"/>
            <a:ext cx="3429024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Командование на себя всеми русскими войсками принял Михаил Илларионович Кутузов.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Кутузов понимал, что с каждым шагом в глубь Росси силы французов будут слабеть, а силы русских войск возрастать.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8456" y="527966"/>
            <a:ext cx="3429024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50" dirty="0">
                <a:ln w="11430"/>
                <a:latin typeface="+mn-lt"/>
              </a:rPr>
              <a:t>Светлейший князь Михаил Илларионович </a:t>
            </a:r>
            <a:r>
              <a:rPr lang="ru-RU" sz="2400" spc="50" dirty="0" err="1">
                <a:ln w="11430"/>
                <a:latin typeface="+mn-lt"/>
              </a:rPr>
              <a:t>Голенищев-Кутузов-Смоленский</a:t>
            </a:r>
            <a:endParaRPr lang="ru-RU" sz="2400" spc="50" dirty="0">
              <a:ln w="11430"/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spc="50" dirty="0">
                <a:ln w="11430"/>
                <a:latin typeface="+mn-lt"/>
              </a:rPr>
              <a:t> </a:t>
            </a:r>
            <a:r>
              <a:rPr lang="ru-RU" sz="2400" spc="50" dirty="0">
                <a:ln w="11430"/>
                <a:latin typeface="+mn-lt"/>
              </a:rPr>
              <a:t>1745</a:t>
            </a:r>
            <a:r>
              <a:rPr lang="vi-VN" sz="2400" spc="50" dirty="0">
                <a:ln w="11430"/>
                <a:latin typeface="+mn-lt"/>
              </a:rPr>
              <a:t>—</a:t>
            </a:r>
            <a:r>
              <a:rPr lang="ru-RU" sz="2400" spc="50" dirty="0">
                <a:ln w="11430"/>
                <a:latin typeface="+mn-lt"/>
              </a:rPr>
              <a:t>1813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а 6 из 16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4313"/>
            <a:ext cx="764857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5085184"/>
            <a:ext cx="8501062" cy="175432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Поэтому Кутузов продолжал отступать, пока под Можайском  не была найдена удобная позиция для сражения.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И вот нашли большое поле: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Есть разгуляться где на воле!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Построили редут.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М.Ю.Лермонтов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noFill/>
          <a:ln w="762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Бородинская битва.</a:t>
            </a:r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29325"/>
              </p:ext>
            </p:extLst>
          </p:nvPr>
        </p:nvGraphicFramePr>
        <p:xfrm>
          <a:off x="323528" y="980728"/>
          <a:ext cx="8475712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Лист" r:id="rId3" imgW="9221040" imgH="5753160" progId="Excel.Sheet.8">
                  <p:embed/>
                </p:oleObj>
              </mc:Choice>
              <mc:Fallback>
                <p:oleObj name="Лист" r:id="rId3" imgW="9221040" imgH="5753160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80728"/>
                        <a:ext cx="8475712" cy="5638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762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03" name="Group 39"/>
          <p:cNvGrpSpPr>
            <a:grpSpLocks/>
          </p:cNvGrpSpPr>
          <p:nvPr/>
        </p:nvGrpSpPr>
        <p:grpSpPr bwMode="auto">
          <a:xfrm>
            <a:off x="395536" y="533400"/>
            <a:ext cx="8519864" cy="6126163"/>
            <a:chOff x="816" y="336"/>
            <a:chExt cx="4800" cy="3859"/>
          </a:xfrm>
        </p:grpSpPr>
        <p:grpSp>
          <p:nvGrpSpPr>
            <p:cNvPr id="11274" name="Group 10"/>
            <p:cNvGrpSpPr>
              <a:grpSpLocks/>
            </p:cNvGrpSpPr>
            <p:nvPr/>
          </p:nvGrpSpPr>
          <p:grpSpPr bwMode="auto">
            <a:xfrm>
              <a:off x="816" y="336"/>
              <a:ext cx="4800" cy="3859"/>
              <a:chOff x="816" y="336"/>
              <a:chExt cx="4800" cy="3859"/>
            </a:xfrm>
          </p:grpSpPr>
          <p:pic>
            <p:nvPicPr>
              <p:cNvPr id="11269" name="Picture 5" descr="бородино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273" name="Text Box 9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1800">
                    <a:latin typeface="Times New Roman" pitchFamily="18" charset="0"/>
                  </a:rPr>
                  <a:t>Шевардино</a:t>
                </a:r>
              </a:p>
            </p:txBody>
          </p:sp>
        </p:grp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>
                  <a:latin typeface="Times New Roman" pitchFamily="18" charset="0"/>
                </a:rPr>
                <a:t>Бородино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4656" y="2361"/>
              <a:ext cx="8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>
                  <a:latin typeface="Times New Roman" pitchFamily="18" charset="0"/>
                </a:rPr>
                <a:t>Татариново</a:t>
              </a:r>
            </a:p>
          </p:txBody>
        </p:sp>
      </p:grp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381000"/>
          </a:xfrm>
          <a:noFill/>
          <a:ln w="762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Бородинская битва.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457200"/>
            <a:ext cx="5029200" cy="609600"/>
          </a:xfrm>
          <a:solidFill>
            <a:srgbClr val="CCFF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Построение войск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87" name="Picture 23" descr="cnv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9" name="Text Box 25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Times New Roman" pitchFamily="18" charset="0"/>
              </a:rPr>
              <a:t>Барклай де Толли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Багратион</a:t>
            </a:r>
          </a:p>
        </p:txBody>
      </p:sp>
      <p:grpSp>
        <p:nvGrpSpPr>
          <p:cNvPr id="11294" name="Group 30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11292" name="AutoShape 28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Times New Roman" pitchFamily="18" charset="0"/>
                </a:rPr>
                <a:t>Батарея </a:t>
              </a:r>
            </a:p>
            <a:p>
              <a:pPr algn="ctr"/>
              <a:r>
                <a:rPr lang="ru-RU" sz="2000">
                  <a:latin typeface="Times New Roman" pitchFamily="18" charset="0"/>
                </a:rPr>
                <a:t>Раевского</a:t>
              </a:r>
            </a:p>
          </p:txBody>
        </p:sp>
      </p:grpSp>
      <p:grpSp>
        <p:nvGrpSpPr>
          <p:cNvPr id="11295" name="Group 31"/>
          <p:cNvGrpSpPr>
            <a:grpSpLocks/>
          </p:cNvGrpSpPr>
          <p:nvPr/>
        </p:nvGrpSpPr>
        <p:grpSpPr bwMode="auto">
          <a:xfrm>
            <a:off x="5029200" y="4078288"/>
            <a:ext cx="928688" cy="1870075"/>
            <a:chOff x="3168" y="1561"/>
            <a:chExt cx="585" cy="1178"/>
          </a:xfrm>
        </p:grpSpPr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 rot="-5410919">
              <a:off x="2943" y="1929"/>
              <a:ext cx="117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Times New Roman" pitchFamily="18" charset="0"/>
                </a:rPr>
                <a:t>Багратионовы</a:t>
              </a:r>
            </a:p>
            <a:p>
              <a:pPr algn="ctr"/>
              <a:r>
                <a:rPr lang="ru-RU" sz="2000">
                  <a:latin typeface="Times New Roman" pitchFamily="18" charset="0"/>
                </a:rPr>
                <a:t>флеши</a:t>
              </a:r>
            </a:p>
          </p:txBody>
        </p:sp>
      </p:grp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latin typeface="Times New Roman" pitchFamily="18" charset="0"/>
              </a:rPr>
              <a:t>Уваров</a:t>
            </a:r>
          </a:p>
          <a:p>
            <a:r>
              <a:rPr lang="ru-RU" sz="1800">
                <a:latin typeface="Times New Roman" pitchFamily="18" charset="0"/>
              </a:rPr>
              <a:t>Платов</a:t>
            </a:r>
          </a:p>
        </p:txBody>
      </p:sp>
      <p:pic>
        <p:nvPicPr>
          <p:cNvPr id="11302" name="Picture 38" descr="cnvt1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8" grpId="0" animBg="1"/>
      <p:bldP spid="11279" grpId="0" animBg="1"/>
      <p:bldP spid="11280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9" grpId="0" animBg="1" autoUpdateAnimBg="0"/>
      <p:bldP spid="11290" grpId="0" animBg="1" autoUpdateAnimBg="0"/>
      <p:bldP spid="11298" grpId="0" animBg="1"/>
      <p:bldP spid="11299" grpId="0" animBg="1"/>
      <p:bldP spid="1130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sz="4000" spc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Бой за </a:t>
            </a:r>
            <a:r>
              <a:rPr lang="ru-RU" sz="4000" spc="0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Шевардинский</a:t>
            </a:r>
            <a:r>
              <a:rPr lang="ru-RU" sz="4000" spc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редут.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412776"/>
            <a:ext cx="6019800" cy="4607024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196752"/>
            <a:ext cx="2057400" cy="5256584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приказу Кутузова около </a:t>
            </a:r>
            <a:r>
              <a:rPr lang="ru-RU" sz="26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д.Шевардино</a:t>
            </a:r>
            <a:r>
              <a:rPr lang="ru-RU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началось возведение земляного укрепления-редута. </a:t>
            </a:r>
            <a:r>
              <a:rPr lang="ru-RU" sz="2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24 августа к д. </a:t>
            </a:r>
            <a:r>
              <a:rPr lang="ru-RU" sz="26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Шевардино</a:t>
            </a:r>
            <a:r>
              <a:rPr lang="ru-RU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подошли французы. Они с ходу атаковали редут. Сражение продолжалось до поздней ночи.  Утром Наполеону </a:t>
            </a:r>
            <a:r>
              <a:rPr lang="ru-RU" sz="26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доложили,что</a:t>
            </a:r>
            <a:r>
              <a:rPr lang="ru-RU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русские отошли.</a:t>
            </a:r>
          </a:p>
          <a:p>
            <a:endParaRPr lang="ru-RU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3075" name="Picture 3" descr="D:\Отечественная война 1812года\battle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904656" cy="46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1537</Words>
  <Application>Microsoft Office PowerPoint</Application>
  <PresentationFormat>Экран (4:3)</PresentationFormat>
  <Paragraphs>213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Constantia</vt:lpstr>
      <vt:lpstr>Monotype Corsiva</vt:lpstr>
      <vt:lpstr>Times New Roman</vt:lpstr>
      <vt:lpstr>Wingdings</vt:lpstr>
      <vt:lpstr>Wingdings 2</vt:lpstr>
      <vt:lpstr>Бумажная</vt:lpstr>
      <vt:lpstr>Лист</vt:lpstr>
      <vt:lpstr>Бородинское        сражение:               200 лет. </vt:lpstr>
      <vt:lpstr>Начало войны</vt:lpstr>
      <vt:lpstr> Начало войны.</vt:lpstr>
      <vt:lpstr>Смоленское сражение.</vt:lpstr>
      <vt:lpstr>Презентация PowerPoint</vt:lpstr>
      <vt:lpstr>Презентация PowerPoint</vt:lpstr>
      <vt:lpstr>Бородинская битва.</vt:lpstr>
      <vt:lpstr>Бородинская битва.</vt:lpstr>
      <vt:lpstr>Бой за Шевардинский редут.</vt:lpstr>
      <vt:lpstr>Бой за Шевардинский редут.</vt:lpstr>
      <vt:lpstr>Бородинское сражение:</vt:lpstr>
      <vt:lpstr>Бородинское сражение:</vt:lpstr>
      <vt:lpstr>Главнокомандующие на Бородинском поле:</vt:lpstr>
      <vt:lpstr>Бородинская битва.</vt:lpstr>
      <vt:lpstr>Бородинское сражение.</vt:lpstr>
      <vt:lpstr>Бородинская битва.</vt:lpstr>
      <vt:lpstr>Бородинское сражение.</vt:lpstr>
      <vt:lpstr>Бородинское сражение.</vt:lpstr>
      <vt:lpstr>Герои Бородинского сражения.</vt:lpstr>
      <vt:lpstr>Потери в Бородинском сражении:</vt:lpstr>
      <vt:lpstr>Кто же выиграл Бородинское сражение?</vt:lpstr>
      <vt:lpstr>14 сентября армия Наполеона подошла к Москве.</vt:lpstr>
      <vt:lpstr>Презентация PowerPoint</vt:lpstr>
      <vt:lpstr>Презентация PowerPoint</vt:lpstr>
      <vt:lpstr>Народная война:</vt:lpstr>
      <vt:lpstr>Презентация PowerPoint</vt:lpstr>
      <vt:lpstr>Презентация PowerPoint</vt:lpstr>
      <vt:lpstr>Переправа через р. Березину: французы потеряли не менее 32 тысяч человек.</vt:lpstr>
      <vt:lpstr>Отступление «великой армии»:</vt:lpstr>
      <vt:lpstr>«Великая армия» была разбита.  10 декабря Наполеон бросил её и уехал в Париж. В середина декабря 1812 года всего 30 тысячная армия Наполеона была изгнана из России. «Война окончилась за полным истореблением неприятеля» – М.Кутузов.  </vt:lpstr>
      <vt:lpstr>Русские всегда будут помнить подвиг народа и армии в 1812году:</vt:lpstr>
      <vt:lpstr>Русские всегда будут помнить подвиг народа и армии в 1812году:</vt:lpstr>
      <vt:lpstr>Презентация PowerPoint</vt:lpstr>
      <vt:lpstr>Спасибо за              внимание!</vt:lpstr>
      <vt:lpstr>Список источников: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Бородинское        сражение:         200 лет.</dc:title>
  <dc:creator>Учитель</dc:creator>
  <cp:lastModifiedBy>604835</cp:lastModifiedBy>
  <cp:revision>61</cp:revision>
  <dcterms:created xsi:type="dcterms:W3CDTF">2012-08-27T22:09:30Z</dcterms:created>
  <dcterms:modified xsi:type="dcterms:W3CDTF">2025-02-08T14:37:39Z</dcterms:modified>
</cp:coreProperties>
</file>